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4630400" cy="8229600"/>
  <p:notesSz cx="8229600" cy="14630400"/>
  <p:embeddedFontLst>
    <p:embeddedFont>
      <p:font typeface="Roboto Mono Medium" charset="0"/>
      <p:regular r:id="rId17"/>
    </p:embeddedFont>
    <p:embeddedFont>
      <p:font typeface="Roboto" charset="0"/>
      <p:regular r:id="rId18"/>
    </p:embeddedFont>
    <p:embeddedFont>
      <p:font typeface="Calibri" pitchFamily="34" charset="0"/>
      <p:regular r:id="rId19"/>
      <p:bold r:id="rId20"/>
      <p:italic r:id="rId21"/>
      <p:boldItalic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3" d="100"/>
          <a:sy n="73" d="100"/>
        </p:scale>
        <p:origin x="-446" y="-82"/>
      </p:cViewPr>
      <p:guideLst>
        <p:guide orient="horz" pos="2592"/>
        <p:guide pos="460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183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4660900" y="0"/>
            <a:ext cx="3567113" cy="731838"/>
          </a:xfrm>
          <a:prstGeom prst="rect">
            <a:avLst/>
          </a:prstGeom>
        </p:spPr>
        <p:txBody>
          <a:bodyPr vert="horz" lIns="91440" tIns="45720" rIns="91440" bIns="45720" rtlCol="0"/>
          <a:lstStyle>
            <a:lvl1pPr algn="r">
              <a:defRPr sz="1200"/>
            </a:lvl1pPr>
          </a:lstStyle>
          <a:p>
            <a:fld id="{061187DA-20C6-43D3-84B8-245BB1508CCF}" type="datetimeFigureOut">
              <a:rPr lang="en-IN" smtClean="0"/>
              <a:t>07-03-2025</a:t>
            </a:fld>
            <a:endParaRPr lang="en-IN"/>
          </a:p>
        </p:txBody>
      </p:sp>
      <p:sp>
        <p:nvSpPr>
          <p:cNvPr id="4" name="Slide Image Placeholder 3"/>
          <p:cNvSpPr>
            <a:spLocks noGrp="1" noRot="1" noChangeAspect="1"/>
          </p:cNvSpPr>
          <p:nvPr>
            <p:ph type="sldImg" idx="2"/>
          </p:nvPr>
        </p:nvSpPr>
        <p:spPr>
          <a:xfrm>
            <a:off x="-762000" y="1096963"/>
            <a:ext cx="9753600" cy="54864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822325" y="6950075"/>
            <a:ext cx="6584950" cy="6583363"/>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13896975"/>
            <a:ext cx="3565525" cy="73025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4660900" y="13896975"/>
            <a:ext cx="3567113" cy="730250"/>
          </a:xfrm>
          <a:prstGeom prst="rect">
            <a:avLst/>
          </a:prstGeom>
        </p:spPr>
        <p:txBody>
          <a:bodyPr vert="horz" lIns="91440" tIns="45720" rIns="91440" bIns="45720" rtlCol="0" anchor="b"/>
          <a:lstStyle>
            <a:lvl1pPr algn="r">
              <a:defRPr sz="1200"/>
            </a:lvl1pPr>
          </a:lstStyle>
          <a:p>
            <a:fld id="{777DB357-A28C-4162-9DE8-CEFC4CB520A2}" type="slidenum">
              <a:rPr lang="en-IN" smtClean="0"/>
              <a:t>‹#›</a:t>
            </a:fld>
            <a:endParaRPr lang="en-IN"/>
          </a:p>
        </p:txBody>
      </p:sp>
    </p:spTree>
    <p:extLst>
      <p:ext uri="{BB962C8B-B14F-4D97-AF65-F5344CB8AC3E}">
        <p14:creationId xmlns:p14="http://schemas.microsoft.com/office/powerpoint/2010/main" val="26809904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10303"/>
          </a:solidFill>
          <a:ln/>
        </p:spPr>
      </p:sp>
      <p:sp>
        <p:nvSpPr>
          <p:cNvPr id="3" name="Shape 1"/>
          <p:cNvSpPr/>
          <p:nvPr/>
        </p:nvSpPr>
        <p:spPr>
          <a:xfrm>
            <a:off x="0" y="0"/>
            <a:ext cx="14630400" cy="8229600"/>
          </a:xfrm>
          <a:prstGeom prst="rect">
            <a:avLst/>
          </a:prstGeom>
          <a:solidFill>
            <a:srgbClr val="212121"/>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38532"/>
            <a:ext cx="7111127" cy="708779"/>
          </a:xfrm>
          <a:prstGeom prst="rect">
            <a:avLst/>
          </a:prstGeom>
          <a:noFill/>
          <a:ln/>
        </p:spPr>
        <p:txBody>
          <a:bodyPr wrap="none" lIns="0" tIns="0" rIns="0" bIns="0" rtlCol="0" anchor="t"/>
          <a:lstStyle/>
          <a:p>
            <a:pPr marL="0" indent="0">
              <a:lnSpc>
                <a:spcPts val="5550"/>
              </a:lnSpc>
              <a:buNone/>
            </a:pPr>
            <a:r>
              <a:rPr lang="en-US" sz="4450" kern="0" spc="-134" dirty="0">
                <a:solidFill>
                  <a:srgbClr val="FFFFFF"/>
                </a:solidFill>
                <a:latin typeface="Roboto Mono Medium" pitchFamily="34" charset="0"/>
                <a:ea typeface="Roboto Mono Medium" pitchFamily="34" charset="-122"/>
                <a:cs typeface="Roboto Mono Medium" pitchFamily="34" charset="-120"/>
              </a:rPr>
              <a:t>Welcome to HTML &amp; CSS!</a:t>
            </a:r>
            <a:endParaRPr lang="en-US" sz="4450" dirty="0"/>
          </a:p>
        </p:txBody>
      </p:sp>
      <p:sp>
        <p:nvSpPr>
          <p:cNvPr id="4" name="Text 1"/>
          <p:cNvSpPr/>
          <p:nvPr/>
        </p:nvSpPr>
        <p:spPr>
          <a:xfrm>
            <a:off x="6280190" y="3587472"/>
            <a:ext cx="7556421" cy="1451610"/>
          </a:xfrm>
          <a:prstGeom prst="rect">
            <a:avLst/>
          </a:prstGeom>
          <a:noFill/>
          <a:ln/>
        </p:spPr>
        <p:txBody>
          <a:bodyPr wrap="square" lIns="0" tIns="0" rIns="0" bIns="0" rtlCol="0" anchor="t"/>
          <a:lstStyle/>
          <a:p>
            <a:pPr marL="0" indent="0">
              <a:lnSpc>
                <a:spcPts val="2850"/>
              </a:lnSpc>
              <a:buNone/>
            </a:pPr>
            <a:r>
              <a:rPr lang="en-US" sz="1750" kern="0" spc="-18" dirty="0">
                <a:solidFill>
                  <a:srgbClr val="E5E0DF"/>
                </a:solidFill>
                <a:latin typeface="Roboto" pitchFamily="34" charset="0"/>
                <a:ea typeface="Roboto" pitchFamily="34" charset="-122"/>
                <a:cs typeface="Roboto" pitchFamily="34" charset="-120"/>
              </a:rPr>
              <a:t>Embark on your journey into the world of web development! This presentation will cover the fundamentals of HTML and CSS, empowering you to build your own interactive websites. We'll explore the core concepts, then dive into hands-on projects to solidify your understanding.</a:t>
            </a:r>
            <a:endParaRPr lang="en-US" sz="1750" dirty="0"/>
          </a:p>
        </p:txBody>
      </p:sp>
      <p:sp>
        <p:nvSpPr>
          <p:cNvPr id="5" name="Shape 2"/>
          <p:cNvSpPr/>
          <p:nvPr/>
        </p:nvSpPr>
        <p:spPr>
          <a:xfrm>
            <a:off x="6280190" y="5311140"/>
            <a:ext cx="362903" cy="362903"/>
          </a:xfrm>
          <a:prstGeom prst="roundRect">
            <a:avLst>
              <a:gd name="adj" fmla="val 25194296"/>
            </a:avLst>
          </a:prstGeom>
          <a:noFill/>
          <a:ln w="7620">
            <a:solidFill>
              <a:srgbClr val="FFFFFF"/>
            </a:solidFill>
            <a:prstDash val="solid"/>
          </a:ln>
        </p:spPr>
      </p:sp>
      <p:pic>
        <p:nvPicPr>
          <p:cNvPr id="6" name="Image 1" descr="preencoded.png"/>
          <p:cNvPicPr>
            <a:picLocks noChangeAspect="1"/>
          </p:cNvPicPr>
          <p:nvPr/>
        </p:nvPicPr>
        <p:blipFill>
          <a:blip r:embed="rId4"/>
          <a:stretch>
            <a:fillRect/>
          </a:stretch>
        </p:blipFill>
        <p:spPr>
          <a:xfrm>
            <a:off x="6287810" y="5318760"/>
            <a:ext cx="347663" cy="347663"/>
          </a:xfrm>
          <a:prstGeom prst="rect">
            <a:avLst/>
          </a:prstGeom>
        </p:spPr>
      </p:pic>
      <p:sp>
        <p:nvSpPr>
          <p:cNvPr id="7" name="Text 3"/>
          <p:cNvSpPr/>
          <p:nvPr/>
        </p:nvSpPr>
        <p:spPr>
          <a:xfrm>
            <a:off x="6756440" y="5294233"/>
            <a:ext cx="2816781" cy="396835"/>
          </a:xfrm>
          <a:prstGeom prst="rect">
            <a:avLst/>
          </a:prstGeom>
          <a:noFill/>
          <a:ln/>
        </p:spPr>
        <p:txBody>
          <a:bodyPr wrap="none" lIns="0" tIns="0" rIns="0" bIns="0" rtlCol="0" anchor="t"/>
          <a:lstStyle/>
          <a:p>
            <a:pPr marL="0" indent="0" algn="l">
              <a:lnSpc>
                <a:spcPts val="3100"/>
              </a:lnSpc>
              <a:buNone/>
            </a:pPr>
            <a:r>
              <a:rPr lang="en-US" sz="2200" b="1" kern="0" spc="-18" dirty="0">
                <a:solidFill>
                  <a:srgbClr val="E5E0DF"/>
                </a:solidFill>
                <a:latin typeface="Roboto Bold" pitchFamily="34" charset="0"/>
                <a:ea typeface="Roboto Bold" pitchFamily="34" charset="-122"/>
                <a:cs typeface="Roboto Bold" pitchFamily="34" charset="-120"/>
              </a:rPr>
              <a:t>by Nandan Chowdhury</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921663"/>
            <a:ext cx="13042821" cy="638615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70560" y="526852"/>
            <a:ext cx="4789765" cy="598646"/>
          </a:xfrm>
          <a:prstGeom prst="rect">
            <a:avLst/>
          </a:prstGeom>
          <a:noFill/>
          <a:ln/>
        </p:spPr>
        <p:txBody>
          <a:bodyPr wrap="none" lIns="0" tIns="0" rIns="0" bIns="0" rtlCol="0" anchor="t"/>
          <a:lstStyle/>
          <a:p>
            <a:pPr marL="0" indent="0">
              <a:lnSpc>
                <a:spcPts val="4700"/>
              </a:lnSpc>
              <a:buNone/>
            </a:pPr>
            <a:r>
              <a:rPr lang="en-US" sz="3750" u="sng" kern="0" spc="-113" dirty="0">
                <a:solidFill>
                  <a:srgbClr val="FFFFFF"/>
                </a:solidFill>
                <a:latin typeface="Roboto Mono Medium" pitchFamily="34" charset="0"/>
                <a:ea typeface="Roboto Mono Medium" pitchFamily="34" charset="-122"/>
                <a:cs typeface="Roboto Mono Medium" pitchFamily="34" charset="-120"/>
              </a:rPr>
              <a:t>The Code:[HTML]</a:t>
            </a:r>
            <a:endParaRPr lang="en-US" sz="3750" dirty="0"/>
          </a:p>
        </p:txBody>
      </p:sp>
      <p:pic>
        <p:nvPicPr>
          <p:cNvPr id="3" name="Image 0" descr="preencoded.png"/>
          <p:cNvPicPr>
            <a:picLocks noChangeAspect="1"/>
          </p:cNvPicPr>
          <p:nvPr/>
        </p:nvPicPr>
        <p:blipFill>
          <a:blip r:embed="rId3"/>
          <a:stretch>
            <a:fillRect/>
          </a:stretch>
        </p:blipFill>
        <p:spPr>
          <a:xfrm>
            <a:off x="670560" y="1508641"/>
            <a:ext cx="11016496" cy="619672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672465" y="528280"/>
            <a:ext cx="4803338" cy="600313"/>
          </a:xfrm>
          <a:prstGeom prst="rect">
            <a:avLst/>
          </a:prstGeom>
          <a:noFill/>
          <a:ln/>
        </p:spPr>
        <p:txBody>
          <a:bodyPr wrap="none" lIns="0" tIns="0" rIns="0" bIns="0" rtlCol="0" anchor="t"/>
          <a:lstStyle/>
          <a:p>
            <a:pPr marL="0" indent="0">
              <a:lnSpc>
                <a:spcPts val="4700"/>
              </a:lnSpc>
              <a:buNone/>
            </a:pPr>
            <a:r>
              <a:rPr lang="en-US" sz="3750" u="sng" kern="0" spc="-113" dirty="0">
                <a:solidFill>
                  <a:srgbClr val="FFFFFF"/>
                </a:solidFill>
                <a:latin typeface="Roboto Mono Medium" pitchFamily="34" charset="0"/>
                <a:ea typeface="Roboto Mono Medium" pitchFamily="34" charset="-122"/>
                <a:cs typeface="Roboto Mono Medium" pitchFamily="34" charset="-120"/>
              </a:rPr>
              <a:t>The Code:[CSS]</a:t>
            </a:r>
            <a:endParaRPr lang="en-US" sz="3750" dirty="0"/>
          </a:p>
        </p:txBody>
      </p:sp>
      <p:pic>
        <p:nvPicPr>
          <p:cNvPr id="3" name="Image 0" descr="preencoded.png"/>
          <p:cNvPicPr>
            <a:picLocks noChangeAspect="1"/>
          </p:cNvPicPr>
          <p:nvPr/>
        </p:nvPicPr>
        <p:blipFill>
          <a:blip r:embed="rId3"/>
          <a:stretch>
            <a:fillRect/>
          </a:stretch>
        </p:blipFill>
        <p:spPr>
          <a:xfrm>
            <a:off x="672465" y="1512808"/>
            <a:ext cx="11005066" cy="619029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6135" y="1080849"/>
            <a:ext cx="7228046" cy="660440"/>
          </a:xfrm>
          <a:prstGeom prst="rect">
            <a:avLst/>
          </a:prstGeom>
          <a:noFill/>
          <a:ln/>
        </p:spPr>
        <p:txBody>
          <a:bodyPr wrap="none" lIns="0" tIns="0" rIns="0" bIns="0" rtlCol="0" anchor="t"/>
          <a:lstStyle/>
          <a:p>
            <a:pPr marL="0" indent="0">
              <a:lnSpc>
                <a:spcPts val="5200"/>
              </a:lnSpc>
              <a:buNone/>
            </a:pPr>
            <a:r>
              <a:rPr lang="en-US" sz="4150" kern="0" spc="-125" dirty="0">
                <a:solidFill>
                  <a:srgbClr val="FFFFFF"/>
                </a:solidFill>
                <a:latin typeface="Roboto Mono Medium" pitchFamily="34" charset="0"/>
                <a:ea typeface="Roboto Mono Medium" pitchFamily="34" charset="-122"/>
                <a:cs typeface="Roboto Mono Medium" pitchFamily="34" charset="-120"/>
              </a:rPr>
              <a:t>Next Steps and Resources</a:t>
            </a:r>
            <a:endParaRPr lang="en-US" sz="4150" dirty="0"/>
          </a:p>
        </p:txBody>
      </p:sp>
      <p:sp>
        <p:nvSpPr>
          <p:cNvPr id="4" name="Shape 1"/>
          <p:cNvSpPr/>
          <p:nvPr/>
        </p:nvSpPr>
        <p:spPr>
          <a:xfrm>
            <a:off x="6463903" y="2058233"/>
            <a:ext cx="22860" cy="5090398"/>
          </a:xfrm>
          <a:prstGeom prst="roundRect">
            <a:avLst>
              <a:gd name="adj" fmla="val 138692"/>
            </a:avLst>
          </a:prstGeom>
          <a:solidFill>
            <a:srgbClr val="595959"/>
          </a:solidFill>
          <a:ln/>
        </p:spPr>
      </p:sp>
      <p:sp>
        <p:nvSpPr>
          <p:cNvPr id="5" name="Shape 2"/>
          <p:cNvSpPr/>
          <p:nvPr/>
        </p:nvSpPr>
        <p:spPr>
          <a:xfrm>
            <a:off x="6678811" y="2522339"/>
            <a:ext cx="634008" cy="22860"/>
          </a:xfrm>
          <a:prstGeom prst="roundRect">
            <a:avLst>
              <a:gd name="adj" fmla="val 138692"/>
            </a:avLst>
          </a:prstGeom>
          <a:solidFill>
            <a:srgbClr val="595959"/>
          </a:solidFill>
          <a:ln/>
        </p:spPr>
      </p:sp>
      <p:sp>
        <p:nvSpPr>
          <p:cNvPr id="6" name="Shape 3"/>
          <p:cNvSpPr/>
          <p:nvPr/>
        </p:nvSpPr>
        <p:spPr>
          <a:xfrm>
            <a:off x="6226135" y="2296001"/>
            <a:ext cx="475536" cy="475536"/>
          </a:xfrm>
          <a:prstGeom prst="roundRect">
            <a:avLst>
              <a:gd name="adj" fmla="val 6667"/>
            </a:avLst>
          </a:prstGeom>
          <a:solidFill>
            <a:srgbClr val="404040"/>
          </a:solidFill>
          <a:ln/>
        </p:spPr>
      </p:sp>
      <p:sp>
        <p:nvSpPr>
          <p:cNvPr id="7" name="Text 4"/>
          <p:cNvSpPr/>
          <p:nvPr/>
        </p:nvSpPr>
        <p:spPr>
          <a:xfrm>
            <a:off x="6305431" y="2335649"/>
            <a:ext cx="316944" cy="396240"/>
          </a:xfrm>
          <a:prstGeom prst="rect">
            <a:avLst/>
          </a:prstGeom>
          <a:noFill/>
          <a:ln/>
        </p:spPr>
        <p:txBody>
          <a:bodyPr wrap="none" lIns="0" tIns="0" rIns="0" bIns="0" rtlCol="0" anchor="t"/>
          <a:lstStyle/>
          <a:p>
            <a:pPr marL="0" indent="0" algn="ctr">
              <a:lnSpc>
                <a:spcPts val="2450"/>
              </a:lnSpc>
              <a:buNone/>
            </a:pPr>
            <a:r>
              <a:rPr lang="en-US" sz="2450" kern="0" spc="-75" dirty="0">
                <a:solidFill>
                  <a:srgbClr val="E5E0DF"/>
                </a:solidFill>
                <a:latin typeface="Roboto Mono Medium" pitchFamily="34" charset="0"/>
                <a:ea typeface="Roboto Mono Medium" pitchFamily="34" charset="-122"/>
                <a:cs typeface="Roboto Mono Medium" pitchFamily="34" charset="-120"/>
              </a:rPr>
              <a:t>1</a:t>
            </a:r>
            <a:endParaRPr lang="en-US" sz="2450" dirty="0"/>
          </a:p>
        </p:txBody>
      </p:sp>
      <p:sp>
        <p:nvSpPr>
          <p:cNvPr id="8" name="Text 5"/>
          <p:cNvSpPr/>
          <p:nvPr/>
        </p:nvSpPr>
        <p:spPr>
          <a:xfrm>
            <a:off x="7520702" y="2269569"/>
            <a:ext cx="2641997" cy="330160"/>
          </a:xfrm>
          <a:prstGeom prst="rect">
            <a:avLst/>
          </a:prstGeom>
          <a:noFill/>
          <a:ln/>
        </p:spPr>
        <p:txBody>
          <a:bodyPr wrap="none" lIns="0" tIns="0" rIns="0" bIns="0" rtlCol="0" anchor="t"/>
          <a:lstStyle/>
          <a:p>
            <a:pPr marL="0" indent="0" algn="l">
              <a:lnSpc>
                <a:spcPts val="2600"/>
              </a:lnSpc>
              <a:buNone/>
            </a:pPr>
            <a:r>
              <a:rPr lang="en-US" sz="2050" kern="0" spc="-62" dirty="0">
                <a:solidFill>
                  <a:srgbClr val="E5E0DF"/>
                </a:solidFill>
                <a:latin typeface="Roboto Mono Medium" pitchFamily="34" charset="0"/>
                <a:ea typeface="Roboto Mono Medium" pitchFamily="34" charset="-122"/>
                <a:cs typeface="Roboto Mono Medium" pitchFamily="34" charset="-120"/>
              </a:rPr>
              <a:t>Practice</a:t>
            </a:r>
            <a:endParaRPr lang="en-US" sz="2050" dirty="0"/>
          </a:p>
        </p:txBody>
      </p:sp>
      <p:sp>
        <p:nvSpPr>
          <p:cNvPr id="9" name="Text 6"/>
          <p:cNvSpPr/>
          <p:nvPr/>
        </p:nvSpPr>
        <p:spPr>
          <a:xfrm>
            <a:off x="7520702" y="2726531"/>
            <a:ext cx="6369963" cy="676275"/>
          </a:xfrm>
          <a:prstGeom prst="rect">
            <a:avLst/>
          </a:prstGeom>
          <a:noFill/>
          <a:ln/>
        </p:spPr>
        <p:txBody>
          <a:bodyPr wrap="square" lIns="0" tIns="0" rIns="0" bIns="0" rtlCol="0" anchor="t"/>
          <a:lstStyle/>
          <a:p>
            <a:pPr marL="0" indent="0" algn="l">
              <a:lnSpc>
                <a:spcPts val="2650"/>
              </a:lnSpc>
              <a:buNone/>
            </a:pPr>
            <a:r>
              <a:rPr lang="en-US" sz="1650" kern="0" spc="-17" dirty="0">
                <a:solidFill>
                  <a:srgbClr val="E5E0DF"/>
                </a:solidFill>
                <a:latin typeface="Roboto" pitchFamily="34" charset="0"/>
                <a:ea typeface="Roboto" pitchFamily="34" charset="-122"/>
                <a:cs typeface="Roboto" pitchFamily="34" charset="-120"/>
              </a:rPr>
              <a:t>The key to mastery is practice. Keep experimenting and building your skills.</a:t>
            </a:r>
            <a:endParaRPr lang="en-US" sz="1650" dirty="0"/>
          </a:p>
        </p:txBody>
      </p:sp>
      <p:sp>
        <p:nvSpPr>
          <p:cNvPr id="10" name="Shape 7"/>
          <p:cNvSpPr/>
          <p:nvPr/>
        </p:nvSpPr>
        <p:spPr>
          <a:xfrm>
            <a:off x="6678811" y="4289584"/>
            <a:ext cx="634008" cy="22860"/>
          </a:xfrm>
          <a:prstGeom prst="roundRect">
            <a:avLst>
              <a:gd name="adj" fmla="val 138692"/>
            </a:avLst>
          </a:prstGeom>
          <a:solidFill>
            <a:srgbClr val="595959"/>
          </a:solidFill>
          <a:ln/>
        </p:spPr>
      </p:sp>
      <p:sp>
        <p:nvSpPr>
          <p:cNvPr id="11" name="Shape 8"/>
          <p:cNvSpPr/>
          <p:nvPr/>
        </p:nvSpPr>
        <p:spPr>
          <a:xfrm>
            <a:off x="6226135" y="4063246"/>
            <a:ext cx="475536" cy="475536"/>
          </a:xfrm>
          <a:prstGeom prst="roundRect">
            <a:avLst>
              <a:gd name="adj" fmla="val 6667"/>
            </a:avLst>
          </a:prstGeom>
          <a:solidFill>
            <a:srgbClr val="404040"/>
          </a:solidFill>
          <a:ln/>
        </p:spPr>
      </p:sp>
      <p:sp>
        <p:nvSpPr>
          <p:cNvPr id="12" name="Text 9"/>
          <p:cNvSpPr/>
          <p:nvPr/>
        </p:nvSpPr>
        <p:spPr>
          <a:xfrm>
            <a:off x="6305431" y="4102894"/>
            <a:ext cx="316944" cy="396240"/>
          </a:xfrm>
          <a:prstGeom prst="rect">
            <a:avLst/>
          </a:prstGeom>
          <a:noFill/>
          <a:ln/>
        </p:spPr>
        <p:txBody>
          <a:bodyPr wrap="none" lIns="0" tIns="0" rIns="0" bIns="0" rtlCol="0" anchor="t"/>
          <a:lstStyle/>
          <a:p>
            <a:pPr marL="0" indent="0" algn="ctr">
              <a:lnSpc>
                <a:spcPts val="2450"/>
              </a:lnSpc>
              <a:buNone/>
            </a:pPr>
            <a:r>
              <a:rPr lang="en-US" sz="2450" kern="0" spc="-75" dirty="0">
                <a:solidFill>
                  <a:srgbClr val="E5E0DF"/>
                </a:solidFill>
                <a:latin typeface="Roboto Mono Medium" pitchFamily="34" charset="0"/>
                <a:ea typeface="Roboto Mono Medium" pitchFamily="34" charset="-122"/>
                <a:cs typeface="Roboto Mono Medium" pitchFamily="34" charset="-120"/>
              </a:rPr>
              <a:t>2</a:t>
            </a:r>
            <a:endParaRPr lang="en-US" sz="2450" dirty="0"/>
          </a:p>
        </p:txBody>
      </p:sp>
      <p:sp>
        <p:nvSpPr>
          <p:cNvPr id="13" name="Text 10"/>
          <p:cNvSpPr/>
          <p:nvPr/>
        </p:nvSpPr>
        <p:spPr>
          <a:xfrm>
            <a:off x="7520702" y="4036814"/>
            <a:ext cx="2641997" cy="330160"/>
          </a:xfrm>
          <a:prstGeom prst="rect">
            <a:avLst/>
          </a:prstGeom>
          <a:noFill/>
          <a:ln/>
        </p:spPr>
        <p:txBody>
          <a:bodyPr wrap="none" lIns="0" tIns="0" rIns="0" bIns="0" rtlCol="0" anchor="t"/>
          <a:lstStyle/>
          <a:p>
            <a:pPr marL="0" indent="0" algn="l">
              <a:lnSpc>
                <a:spcPts val="2600"/>
              </a:lnSpc>
              <a:buNone/>
            </a:pPr>
            <a:r>
              <a:rPr lang="en-US" sz="2050" kern="0" spc="-62" dirty="0">
                <a:solidFill>
                  <a:srgbClr val="E5E0DF"/>
                </a:solidFill>
                <a:latin typeface="Roboto Mono Medium" pitchFamily="34" charset="0"/>
                <a:ea typeface="Roboto Mono Medium" pitchFamily="34" charset="-122"/>
                <a:cs typeface="Roboto Mono Medium" pitchFamily="34" charset="-120"/>
              </a:rPr>
              <a:t>Online Resources</a:t>
            </a:r>
            <a:endParaRPr lang="en-US" sz="2050" dirty="0"/>
          </a:p>
        </p:txBody>
      </p:sp>
      <p:sp>
        <p:nvSpPr>
          <p:cNvPr id="14" name="Text 11"/>
          <p:cNvSpPr/>
          <p:nvPr/>
        </p:nvSpPr>
        <p:spPr>
          <a:xfrm>
            <a:off x="7520702" y="4493776"/>
            <a:ext cx="6369963" cy="676275"/>
          </a:xfrm>
          <a:prstGeom prst="rect">
            <a:avLst/>
          </a:prstGeom>
          <a:noFill/>
          <a:ln/>
        </p:spPr>
        <p:txBody>
          <a:bodyPr wrap="square" lIns="0" tIns="0" rIns="0" bIns="0" rtlCol="0" anchor="t"/>
          <a:lstStyle/>
          <a:p>
            <a:pPr marL="0" indent="0" algn="l">
              <a:lnSpc>
                <a:spcPts val="2650"/>
              </a:lnSpc>
              <a:buNone/>
            </a:pPr>
            <a:r>
              <a:rPr lang="en-US" sz="1650" kern="0" spc="-17" dirty="0">
                <a:solidFill>
                  <a:srgbClr val="E5E0DF"/>
                </a:solidFill>
                <a:latin typeface="Roboto" pitchFamily="34" charset="0"/>
                <a:ea typeface="Roboto" pitchFamily="34" charset="-122"/>
                <a:cs typeface="Roboto" pitchFamily="34" charset="-120"/>
              </a:rPr>
              <a:t>Explore MDN Web Docs, freeCodeCamp, CodePen, CSS-Tricks, and Stack Overflow for learning and support.</a:t>
            </a:r>
            <a:endParaRPr lang="en-US" sz="1650" dirty="0"/>
          </a:p>
        </p:txBody>
      </p:sp>
      <p:sp>
        <p:nvSpPr>
          <p:cNvPr id="15" name="Shape 12"/>
          <p:cNvSpPr/>
          <p:nvPr/>
        </p:nvSpPr>
        <p:spPr>
          <a:xfrm>
            <a:off x="6678811" y="6056828"/>
            <a:ext cx="634008" cy="22860"/>
          </a:xfrm>
          <a:prstGeom prst="roundRect">
            <a:avLst>
              <a:gd name="adj" fmla="val 138692"/>
            </a:avLst>
          </a:prstGeom>
          <a:solidFill>
            <a:srgbClr val="595959"/>
          </a:solidFill>
          <a:ln/>
        </p:spPr>
      </p:sp>
      <p:sp>
        <p:nvSpPr>
          <p:cNvPr id="16" name="Shape 13"/>
          <p:cNvSpPr/>
          <p:nvPr/>
        </p:nvSpPr>
        <p:spPr>
          <a:xfrm>
            <a:off x="6226135" y="5830491"/>
            <a:ext cx="475536" cy="475536"/>
          </a:xfrm>
          <a:prstGeom prst="roundRect">
            <a:avLst>
              <a:gd name="adj" fmla="val 6667"/>
            </a:avLst>
          </a:prstGeom>
          <a:solidFill>
            <a:srgbClr val="404040"/>
          </a:solidFill>
          <a:ln/>
        </p:spPr>
      </p:sp>
      <p:sp>
        <p:nvSpPr>
          <p:cNvPr id="17" name="Text 14"/>
          <p:cNvSpPr/>
          <p:nvPr/>
        </p:nvSpPr>
        <p:spPr>
          <a:xfrm>
            <a:off x="6305431" y="5870138"/>
            <a:ext cx="316944" cy="396240"/>
          </a:xfrm>
          <a:prstGeom prst="rect">
            <a:avLst/>
          </a:prstGeom>
          <a:noFill/>
          <a:ln/>
        </p:spPr>
        <p:txBody>
          <a:bodyPr wrap="none" lIns="0" tIns="0" rIns="0" bIns="0" rtlCol="0" anchor="t"/>
          <a:lstStyle/>
          <a:p>
            <a:pPr marL="0" indent="0" algn="ctr">
              <a:lnSpc>
                <a:spcPts val="2450"/>
              </a:lnSpc>
              <a:buNone/>
            </a:pPr>
            <a:r>
              <a:rPr lang="en-US" sz="2450" kern="0" spc="-75" dirty="0">
                <a:solidFill>
                  <a:srgbClr val="E5E0DF"/>
                </a:solidFill>
                <a:latin typeface="Roboto Mono Medium" pitchFamily="34" charset="0"/>
                <a:ea typeface="Roboto Mono Medium" pitchFamily="34" charset="-122"/>
                <a:cs typeface="Roboto Mono Medium" pitchFamily="34" charset="-120"/>
              </a:rPr>
              <a:t>3</a:t>
            </a:r>
            <a:endParaRPr lang="en-US" sz="2450" dirty="0"/>
          </a:p>
        </p:txBody>
      </p:sp>
      <p:sp>
        <p:nvSpPr>
          <p:cNvPr id="18" name="Text 15"/>
          <p:cNvSpPr/>
          <p:nvPr/>
        </p:nvSpPr>
        <p:spPr>
          <a:xfrm>
            <a:off x="7520702" y="5804059"/>
            <a:ext cx="2641997" cy="330160"/>
          </a:xfrm>
          <a:prstGeom prst="rect">
            <a:avLst/>
          </a:prstGeom>
          <a:noFill/>
          <a:ln/>
        </p:spPr>
        <p:txBody>
          <a:bodyPr wrap="none" lIns="0" tIns="0" rIns="0" bIns="0" rtlCol="0" anchor="t"/>
          <a:lstStyle/>
          <a:p>
            <a:pPr marL="0" indent="0" algn="l">
              <a:lnSpc>
                <a:spcPts val="2600"/>
              </a:lnSpc>
              <a:buNone/>
            </a:pPr>
            <a:r>
              <a:rPr lang="en-US" sz="2050" kern="0" spc="-62" dirty="0">
                <a:solidFill>
                  <a:srgbClr val="E5E0DF"/>
                </a:solidFill>
                <a:latin typeface="Roboto Mono Medium" pitchFamily="34" charset="0"/>
                <a:ea typeface="Roboto Mono Medium" pitchFamily="34" charset="-122"/>
                <a:cs typeface="Roboto Mono Medium" pitchFamily="34" charset="-120"/>
              </a:rPr>
              <a:t>Next Steps</a:t>
            </a:r>
            <a:endParaRPr lang="en-US" sz="2050" dirty="0"/>
          </a:p>
        </p:txBody>
      </p:sp>
      <p:sp>
        <p:nvSpPr>
          <p:cNvPr id="19" name="Text 16"/>
          <p:cNvSpPr/>
          <p:nvPr/>
        </p:nvSpPr>
        <p:spPr>
          <a:xfrm>
            <a:off x="7520702" y="6261021"/>
            <a:ext cx="6369963" cy="676275"/>
          </a:xfrm>
          <a:prstGeom prst="rect">
            <a:avLst/>
          </a:prstGeom>
          <a:noFill/>
          <a:ln/>
        </p:spPr>
        <p:txBody>
          <a:bodyPr wrap="square" lIns="0" tIns="0" rIns="0" bIns="0" rtlCol="0" anchor="t"/>
          <a:lstStyle/>
          <a:p>
            <a:pPr marL="0" indent="0" algn="l">
              <a:lnSpc>
                <a:spcPts val="2650"/>
              </a:lnSpc>
              <a:buNone/>
            </a:pPr>
            <a:r>
              <a:rPr lang="en-US" sz="1650" kern="0" spc="-17" dirty="0">
                <a:solidFill>
                  <a:srgbClr val="E5E0DF"/>
                </a:solidFill>
                <a:latin typeface="Roboto" pitchFamily="34" charset="0"/>
                <a:ea typeface="Roboto" pitchFamily="34" charset="-122"/>
                <a:cs typeface="Roboto" pitchFamily="34" charset="-120"/>
              </a:rPr>
              <a:t>Continue your learning journey by exploring JavaScript for interactivity and popular frameworks like React, Angular, or Vue.js.</a:t>
            </a:r>
            <a:endParaRPr lang="en-US" sz="16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82241" y="615434"/>
            <a:ext cx="12442388" cy="699873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18542" y="659487"/>
            <a:ext cx="11997333" cy="641509"/>
          </a:xfrm>
          <a:prstGeom prst="rect">
            <a:avLst/>
          </a:prstGeom>
          <a:noFill/>
          <a:ln/>
        </p:spPr>
        <p:txBody>
          <a:bodyPr wrap="none" lIns="0" tIns="0" rIns="0" bIns="0" rtlCol="0" anchor="t"/>
          <a:lstStyle/>
          <a:p>
            <a:pPr marL="0" indent="0">
              <a:lnSpc>
                <a:spcPts val="5050"/>
              </a:lnSpc>
              <a:buNone/>
            </a:pPr>
            <a:r>
              <a:rPr lang="en-US" sz="4000" kern="0" spc="-121" dirty="0">
                <a:solidFill>
                  <a:srgbClr val="FFFFFF"/>
                </a:solidFill>
                <a:latin typeface="Roboto Mono Medium" pitchFamily="34" charset="0"/>
                <a:ea typeface="Roboto Mono Medium" pitchFamily="34" charset="-122"/>
                <a:cs typeface="Roboto Mono Medium" pitchFamily="34" charset="-120"/>
              </a:rPr>
              <a:t>What is HTML? (HyperText Markup Language)</a:t>
            </a:r>
            <a:endParaRPr lang="en-US" sz="4000" dirty="0"/>
          </a:p>
        </p:txBody>
      </p:sp>
      <p:sp>
        <p:nvSpPr>
          <p:cNvPr id="3" name="Text 1"/>
          <p:cNvSpPr/>
          <p:nvPr/>
        </p:nvSpPr>
        <p:spPr>
          <a:xfrm>
            <a:off x="718542" y="1814155"/>
            <a:ext cx="3218021" cy="320873"/>
          </a:xfrm>
          <a:prstGeom prst="rect">
            <a:avLst/>
          </a:prstGeom>
          <a:noFill/>
          <a:ln/>
        </p:spPr>
        <p:txBody>
          <a:bodyPr wrap="none" lIns="0" tIns="0" rIns="0" bIns="0" rtlCol="0" anchor="t"/>
          <a:lstStyle/>
          <a:p>
            <a:pPr marL="0" indent="0">
              <a:lnSpc>
                <a:spcPts val="2500"/>
              </a:lnSpc>
              <a:buNone/>
            </a:pPr>
            <a:r>
              <a:rPr lang="en-US" sz="2000" kern="0" spc="-61" dirty="0">
                <a:solidFill>
                  <a:srgbClr val="FFFFFF"/>
                </a:solidFill>
                <a:latin typeface="Roboto Mono Medium" pitchFamily="34" charset="0"/>
                <a:ea typeface="Roboto Mono Medium" pitchFamily="34" charset="-122"/>
                <a:cs typeface="Roboto Mono Medium" pitchFamily="34" charset="-120"/>
              </a:rPr>
              <a:t>Structure of a Webpage</a:t>
            </a:r>
            <a:endParaRPr lang="en-US" sz="2000" dirty="0"/>
          </a:p>
        </p:txBody>
      </p:sp>
      <p:sp>
        <p:nvSpPr>
          <p:cNvPr id="4" name="Text 2"/>
          <p:cNvSpPr/>
          <p:nvPr/>
        </p:nvSpPr>
        <p:spPr>
          <a:xfrm>
            <a:off x="718542" y="2340293"/>
            <a:ext cx="6346269" cy="657225"/>
          </a:xfrm>
          <a:prstGeom prst="rect">
            <a:avLst/>
          </a:prstGeom>
          <a:noFill/>
          <a:ln/>
        </p:spPr>
        <p:txBody>
          <a:bodyPr wrap="square" lIns="0" tIns="0" rIns="0" bIns="0" rtlCol="0" anchor="t"/>
          <a:lstStyle/>
          <a:p>
            <a:pPr marL="0" indent="0">
              <a:lnSpc>
                <a:spcPts val="2550"/>
              </a:lnSpc>
              <a:buNone/>
            </a:pPr>
            <a:r>
              <a:rPr lang="en-US" sz="1600" kern="0" spc="-16" dirty="0">
                <a:solidFill>
                  <a:srgbClr val="E5E0DF"/>
                </a:solidFill>
                <a:latin typeface="Roboto" pitchFamily="34" charset="0"/>
                <a:ea typeface="Roboto" pitchFamily="34" charset="-122"/>
                <a:cs typeface="Roboto" pitchFamily="34" charset="-120"/>
              </a:rPr>
              <a:t>Think of HTML as the blueprint of a webpage, defining the arrangement and content.</a:t>
            </a:r>
            <a:endParaRPr lang="en-US" sz="1600" dirty="0"/>
          </a:p>
        </p:txBody>
      </p:sp>
      <p:sp>
        <p:nvSpPr>
          <p:cNvPr id="5" name="Text 3"/>
          <p:cNvSpPr/>
          <p:nvPr/>
        </p:nvSpPr>
        <p:spPr>
          <a:xfrm>
            <a:off x="7573208" y="1814155"/>
            <a:ext cx="2566511" cy="320873"/>
          </a:xfrm>
          <a:prstGeom prst="rect">
            <a:avLst/>
          </a:prstGeom>
          <a:noFill/>
          <a:ln/>
        </p:spPr>
        <p:txBody>
          <a:bodyPr wrap="none" lIns="0" tIns="0" rIns="0" bIns="0" rtlCol="0" anchor="t"/>
          <a:lstStyle/>
          <a:p>
            <a:pPr marL="0" indent="0">
              <a:lnSpc>
                <a:spcPts val="2500"/>
              </a:lnSpc>
              <a:buNone/>
            </a:pPr>
            <a:r>
              <a:rPr lang="en-US" sz="2000" kern="0" spc="-61" dirty="0">
                <a:solidFill>
                  <a:srgbClr val="FFFFFF"/>
                </a:solidFill>
                <a:latin typeface="Roboto Mono Medium" pitchFamily="34" charset="0"/>
                <a:ea typeface="Roboto Mono Medium" pitchFamily="34" charset="-122"/>
                <a:cs typeface="Roboto Mono Medium" pitchFamily="34" charset="-120"/>
              </a:rPr>
              <a:t>HTML Elements</a:t>
            </a:r>
            <a:endParaRPr lang="en-US" sz="2000" dirty="0"/>
          </a:p>
        </p:txBody>
      </p:sp>
      <p:sp>
        <p:nvSpPr>
          <p:cNvPr id="6" name="Text 4"/>
          <p:cNvSpPr/>
          <p:nvPr/>
        </p:nvSpPr>
        <p:spPr>
          <a:xfrm>
            <a:off x="7573208" y="2340293"/>
            <a:ext cx="6346269" cy="328613"/>
          </a:xfrm>
          <a:prstGeom prst="rect">
            <a:avLst/>
          </a:prstGeom>
          <a:noFill/>
          <a:ln/>
        </p:spPr>
        <p:txBody>
          <a:bodyPr wrap="none" lIns="0" tIns="0" rIns="0" bIns="0" rtlCol="0" anchor="t"/>
          <a:lstStyle/>
          <a:p>
            <a:pPr marL="0" indent="0">
              <a:lnSpc>
                <a:spcPts val="2550"/>
              </a:lnSpc>
              <a:buNone/>
            </a:pPr>
            <a:r>
              <a:rPr lang="en-US" sz="1600" kern="0" spc="-16" dirty="0">
                <a:solidFill>
                  <a:srgbClr val="E5E0DF"/>
                </a:solidFill>
                <a:latin typeface="Roboto" pitchFamily="34" charset="0"/>
                <a:ea typeface="Roboto" pitchFamily="34" charset="-122"/>
                <a:cs typeface="Roboto" pitchFamily="34" charset="-120"/>
              </a:rPr>
              <a:t>Each element serves a specific purpose, like headings (`</a:t>
            </a:r>
            <a:endParaRPr lang="en-US" sz="1600" dirty="0"/>
          </a:p>
        </p:txBody>
      </p:sp>
      <p:sp>
        <p:nvSpPr>
          <p:cNvPr id="7" name="Text 5"/>
          <p:cNvSpPr/>
          <p:nvPr/>
        </p:nvSpPr>
        <p:spPr>
          <a:xfrm>
            <a:off x="7573208" y="2874169"/>
            <a:ext cx="6346269" cy="4490561"/>
          </a:xfrm>
          <a:prstGeom prst="rect">
            <a:avLst/>
          </a:prstGeom>
          <a:noFill/>
          <a:ln/>
        </p:spPr>
        <p:txBody>
          <a:bodyPr wrap="square" lIns="0" tIns="0" rIns="0" bIns="0" rtlCol="0" anchor="t"/>
          <a:lstStyle/>
          <a:p>
            <a:pPr marL="0" indent="0">
              <a:lnSpc>
                <a:spcPts val="5050"/>
              </a:lnSpc>
              <a:buNone/>
            </a:pPr>
            <a:r>
              <a:rPr lang="en-US" sz="4000" kern="0" spc="-121" dirty="0">
                <a:solidFill>
                  <a:srgbClr val="FFFFFF"/>
                </a:solidFill>
                <a:latin typeface="Roboto Mono Medium" pitchFamily="34" charset="0"/>
                <a:ea typeface="Roboto Mono Medium" pitchFamily="34" charset="-122"/>
                <a:cs typeface="Roboto Mono Medium" pitchFamily="34" charset="-120"/>
              </a:rPr>
              <a:t>`), paragraphs (``), images (``), and links (``). There are over 140 elements available, each playing a crucial role.</a:t>
            </a:r>
            <a:endParaRPr lang="en-US" sz="4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539960"/>
            <a:ext cx="11959471" cy="708779"/>
          </a:xfrm>
          <a:prstGeom prst="rect">
            <a:avLst/>
          </a:prstGeom>
          <a:noFill/>
          <a:ln/>
        </p:spPr>
        <p:txBody>
          <a:bodyPr wrap="none" lIns="0" tIns="0" rIns="0" bIns="0" rtlCol="0" anchor="t"/>
          <a:lstStyle/>
          <a:p>
            <a:pPr marL="0" indent="0">
              <a:lnSpc>
                <a:spcPts val="5550"/>
              </a:lnSpc>
              <a:buNone/>
            </a:pPr>
            <a:r>
              <a:rPr lang="en-US" sz="4450" kern="0" spc="-134" dirty="0">
                <a:solidFill>
                  <a:srgbClr val="FFFFFF"/>
                </a:solidFill>
                <a:latin typeface="Roboto Mono Medium" pitchFamily="34" charset="0"/>
                <a:ea typeface="Roboto Mono Medium" pitchFamily="34" charset="-122"/>
                <a:cs typeface="Roboto Mono Medium" pitchFamily="34" charset="-120"/>
              </a:rPr>
              <a:t>What is CSS? (Cascading Style Sheets)</a:t>
            </a:r>
            <a:endParaRPr lang="en-US" sz="4450" dirty="0"/>
          </a:p>
        </p:txBody>
      </p:sp>
      <p:sp>
        <p:nvSpPr>
          <p:cNvPr id="3" name="Text 1"/>
          <p:cNvSpPr/>
          <p:nvPr/>
        </p:nvSpPr>
        <p:spPr>
          <a:xfrm>
            <a:off x="793790" y="3815715"/>
            <a:ext cx="2835235" cy="354330"/>
          </a:xfrm>
          <a:prstGeom prst="rect">
            <a:avLst/>
          </a:prstGeom>
          <a:noFill/>
          <a:ln/>
        </p:spPr>
        <p:txBody>
          <a:bodyPr wrap="none" lIns="0" tIns="0" rIns="0" bIns="0" rtlCol="0" anchor="t"/>
          <a:lstStyle/>
          <a:p>
            <a:pPr marL="0" indent="0">
              <a:lnSpc>
                <a:spcPts val="2750"/>
              </a:lnSpc>
              <a:buNone/>
            </a:pPr>
            <a:r>
              <a:rPr lang="en-US" sz="2200" kern="0" spc="-67" dirty="0">
                <a:solidFill>
                  <a:srgbClr val="FFFFFF"/>
                </a:solidFill>
                <a:latin typeface="Roboto Mono Medium" pitchFamily="34" charset="0"/>
                <a:ea typeface="Roboto Mono Medium" pitchFamily="34" charset="-122"/>
                <a:cs typeface="Roboto Mono Medium" pitchFamily="34" charset="-120"/>
              </a:rPr>
              <a:t>Styling a Webpage</a:t>
            </a:r>
            <a:endParaRPr lang="en-US" sz="2200" dirty="0"/>
          </a:p>
        </p:txBody>
      </p:sp>
      <p:sp>
        <p:nvSpPr>
          <p:cNvPr id="4" name="Text 2"/>
          <p:cNvSpPr/>
          <p:nvPr/>
        </p:nvSpPr>
        <p:spPr>
          <a:xfrm>
            <a:off x="793790" y="4396859"/>
            <a:ext cx="6244709" cy="725805"/>
          </a:xfrm>
          <a:prstGeom prst="rect">
            <a:avLst/>
          </a:prstGeom>
          <a:noFill/>
          <a:ln/>
        </p:spPr>
        <p:txBody>
          <a:bodyPr wrap="square" lIns="0" tIns="0" rIns="0" bIns="0" rtlCol="0" anchor="t"/>
          <a:lstStyle/>
          <a:p>
            <a:pPr marL="0" indent="0">
              <a:lnSpc>
                <a:spcPts val="2850"/>
              </a:lnSpc>
              <a:buNone/>
            </a:pPr>
            <a:r>
              <a:rPr lang="en-US" sz="1750" kern="0" spc="-18" dirty="0">
                <a:solidFill>
                  <a:srgbClr val="E5E0DF"/>
                </a:solidFill>
                <a:latin typeface="Roboto" pitchFamily="34" charset="0"/>
                <a:ea typeface="Roboto" pitchFamily="34" charset="-122"/>
                <a:cs typeface="Roboto" pitchFamily="34" charset="-120"/>
              </a:rPr>
              <a:t>CSS takes care of the visual appearance, controlling elements' colors, fonts, layouts, and more.</a:t>
            </a:r>
            <a:endParaRPr lang="en-US" sz="1750" dirty="0"/>
          </a:p>
        </p:txBody>
      </p:sp>
      <p:sp>
        <p:nvSpPr>
          <p:cNvPr id="5" name="Text 3"/>
          <p:cNvSpPr/>
          <p:nvPr/>
        </p:nvSpPr>
        <p:spPr>
          <a:xfrm>
            <a:off x="7599521" y="3815715"/>
            <a:ext cx="2835235" cy="354330"/>
          </a:xfrm>
          <a:prstGeom prst="rect">
            <a:avLst/>
          </a:prstGeom>
          <a:noFill/>
          <a:ln/>
        </p:spPr>
        <p:txBody>
          <a:bodyPr wrap="none" lIns="0" tIns="0" rIns="0" bIns="0" rtlCol="0" anchor="t"/>
          <a:lstStyle/>
          <a:p>
            <a:pPr marL="0" indent="0">
              <a:lnSpc>
                <a:spcPts val="2750"/>
              </a:lnSpc>
              <a:buNone/>
            </a:pPr>
            <a:r>
              <a:rPr lang="en-US" sz="2200" kern="0" spc="-67" dirty="0">
                <a:solidFill>
                  <a:srgbClr val="FFFFFF"/>
                </a:solidFill>
                <a:latin typeface="Roboto Mono Medium" pitchFamily="34" charset="0"/>
                <a:ea typeface="Roboto Mono Medium" pitchFamily="34" charset="-122"/>
                <a:cs typeface="Roboto Mono Medium" pitchFamily="34" charset="-120"/>
              </a:rPr>
              <a:t>CSS Properties</a:t>
            </a:r>
            <a:endParaRPr lang="en-US" sz="2200" dirty="0"/>
          </a:p>
        </p:txBody>
      </p:sp>
      <p:sp>
        <p:nvSpPr>
          <p:cNvPr id="6" name="Text 4"/>
          <p:cNvSpPr/>
          <p:nvPr/>
        </p:nvSpPr>
        <p:spPr>
          <a:xfrm>
            <a:off x="7599521" y="4396859"/>
            <a:ext cx="6244709" cy="1088708"/>
          </a:xfrm>
          <a:prstGeom prst="rect">
            <a:avLst/>
          </a:prstGeom>
          <a:noFill/>
          <a:ln/>
        </p:spPr>
        <p:txBody>
          <a:bodyPr wrap="square" lIns="0" tIns="0" rIns="0" bIns="0" rtlCol="0" anchor="t"/>
          <a:lstStyle/>
          <a:p>
            <a:pPr marL="0" indent="0">
              <a:lnSpc>
                <a:spcPts val="2850"/>
              </a:lnSpc>
              <a:buNone/>
            </a:pPr>
            <a:r>
              <a:rPr lang="en-US" sz="1750" kern="0" spc="-18" dirty="0">
                <a:solidFill>
                  <a:srgbClr val="E5E0DF"/>
                </a:solidFill>
                <a:latin typeface="Roboto" pitchFamily="34" charset="0"/>
                <a:ea typeface="Roboto" pitchFamily="34" charset="-122"/>
                <a:cs typeface="Roboto" pitchFamily="34" charset="-120"/>
              </a:rPr>
              <a:t>There are over 200 CSS properties available, allowing you to fine-tune every detail. Examples include `color`, `font-size`, and `margin`.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106805"/>
            <a:ext cx="7556421" cy="1417558"/>
          </a:xfrm>
          <a:prstGeom prst="rect">
            <a:avLst/>
          </a:prstGeom>
          <a:noFill/>
          <a:ln/>
        </p:spPr>
        <p:txBody>
          <a:bodyPr wrap="square" lIns="0" tIns="0" rIns="0" bIns="0" rtlCol="0" anchor="t"/>
          <a:lstStyle/>
          <a:p>
            <a:pPr marL="0" indent="0">
              <a:lnSpc>
                <a:spcPts val="5550"/>
              </a:lnSpc>
              <a:buNone/>
            </a:pPr>
            <a:r>
              <a:rPr lang="en-US" sz="4450" kern="0" spc="-134" dirty="0">
                <a:solidFill>
                  <a:srgbClr val="FFFFFF"/>
                </a:solidFill>
                <a:latin typeface="Roboto Mono Medium" pitchFamily="34" charset="0"/>
                <a:ea typeface="Roboto Mono Medium" pitchFamily="34" charset="-122"/>
                <a:cs typeface="Roboto Mono Medium" pitchFamily="34" charset="-120"/>
              </a:rPr>
              <a:t>HTML &amp; CSS Working Together</a:t>
            </a:r>
            <a:endParaRPr lang="en-US" sz="4450" dirty="0"/>
          </a:p>
        </p:txBody>
      </p:sp>
      <p:sp>
        <p:nvSpPr>
          <p:cNvPr id="4" name="Shape 1"/>
          <p:cNvSpPr/>
          <p:nvPr/>
        </p:nvSpPr>
        <p:spPr>
          <a:xfrm>
            <a:off x="793790" y="3119676"/>
            <a:ext cx="510302" cy="510302"/>
          </a:xfrm>
          <a:prstGeom prst="roundRect">
            <a:avLst>
              <a:gd name="adj" fmla="val 6667"/>
            </a:avLst>
          </a:prstGeom>
          <a:solidFill>
            <a:srgbClr val="404040"/>
          </a:solidFill>
          <a:ln/>
        </p:spPr>
      </p:sp>
      <p:sp>
        <p:nvSpPr>
          <p:cNvPr id="5" name="Text 2"/>
          <p:cNvSpPr/>
          <p:nvPr/>
        </p:nvSpPr>
        <p:spPr>
          <a:xfrm>
            <a:off x="878860" y="3162181"/>
            <a:ext cx="340162" cy="425291"/>
          </a:xfrm>
          <a:prstGeom prst="rect">
            <a:avLst/>
          </a:prstGeom>
          <a:noFill/>
          <a:ln/>
        </p:spPr>
        <p:txBody>
          <a:bodyPr wrap="none" lIns="0" tIns="0" rIns="0" bIns="0" rtlCol="0" anchor="t"/>
          <a:lstStyle/>
          <a:p>
            <a:pPr marL="0" indent="0" algn="ctr">
              <a:lnSpc>
                <a:spcPts val="2650"/>
              </a:lnSpc>
              <a:buNone/>
            </a:pPr>
            <a:r>
              <a:rPr lang="en-US" sz="2650" kern="0" spc="-80" dirty="0">
                <a:solidFill>
                  <a:srgbClr val="E5E0DF"/>
                </a:solidFill>
                <a:latin typeface="Roboto Mono Medium" pitchFamily="34" charset="0"/>
                <a:ea typeface="Roboto Mono Medium" pitchFamily="34" charset="-122"/>
                <a:cs typeface="Roboto Mono Medium" pitchFamily="34" charset="-120"/>
              </a:rPr>
              <a:t>1</a:t>
            </a:r>
            <a:endParaRPr lang="en-US" sz="2650" dirty="0"/>
          </a:p>
        </p:txBody>
      </p:sp>
      <p:sp>
        <p:nvSpPr>
          <p:cNvPr id="6" name="Text 3"/>
          <p:cNvSpPr/>
          <p:nvPr/>
        </p:nvSpPr>
        <p:spPr>
          <a:xfrm>
            <a:off x="1530906" y="3119676"/>
            <a:ext cx="2835235" cy="354330"/>
          </a:xfrm>
          <a:prstGeom prst="rect">
            <a:avLst/>
          </a:prstGeom>
          <a:noFill/>
          <a:ln/>
        </p:spPr>
        <p:txBody>
          <a:bodyPr wrap="none" lIns="0" tIns="0" rIns="0" bIns="0" rtlCol="0" anchor="t"/>
          <a:lstStyle/>
          <a:p>
            <a:pPr marL="0" indent="0">
              <a:lnSpc>
                <a:spcPts val="2750"/>
              </a:lnSpc>
              <a:buNone/>
            </a:pPr>
            <a:r>
              <a:rPr lang="en-US" sz="2200" kern="0" spc="-67" dirty="0">
                <a:solidFill>
                  <a:srgbClr val="E5E0DF"/>
                </a:solidFill>
                <a:latin typeface="Roboto Mono Medium" pitchFamily="34" charset="0"/>
                <a:ea typeface="Roboto Mono Medium" pitchFamily="34" charset="-122"/>
                <a:cs typeface="Roboto Mono Medium" pitchFamily="34" charset="-120"/>
              </a:rPr>
              <a:t>Linking CSS</a:t>
            </a:r>
            <a:endParaRPr lang="en-US" sz="2200" dirty="0"/>
          </a:p>
        </p:txBody>
      </p:sp>
      <p:sp>
        <p:nvSpPr>
          <p:cNvPr id="7" name="Text 4"/>
          <p:cNvSpPr/>
          <p:nvPr/>
        </p:nvSpPr>
        <p:spPr>
          <a:xfrm>
            <a:off x="1530906" y="3610094"/>
            <a:ext cx="2927747" cy="1451610"/>
          </a:xfrm>
          <a:prstGeom prst="rect">
            <a:avLst/>
          </a:prstGeom>
          <a:noFill/>
          <a:ln/>
        </p:spPr>
        <p:txBody>
          <a:bodyPr wrap="square" lIns="0" tIns="0" rIns="0" bIns="0" rtlCol="0" anchor="t"/>
          <a:lstStyle/>
          <a:p>
            <a:pPr marL="0" indent="0">
              <a:lnSpc>
                <a:spcPts val="2850"/>
              </a:lnSpc>
              <a:buNone/>
            </a:pPr>
            <a:r>
              <a:rPr lang="en-US" sz="1750" kern="0" spc="-18" dirty="0">
                <a:solidFill>
                  <a:srgbClr val="E5E0DF"/>
                </a:solidFill>
                <a:latin typeface="Roboto" pitchFamily="34" charset="0"/>
                <a:ea typeface="Roboto" pitchFamily="34" charset="-122"/>
                <a:cs typeface="Roboto" pitchFamily="34" charset="-120"/>
              </a:rPr>
              <a:t>The `` tag connects your HTML file to a CSS file, instructing the browser to apply those styles.</a:t>
            </a:r>
            <a:endParaRPr lang="en-US" sz="1750" dirty="0"/>
          </a:p>
        </p:txBody>
      </p:sp>
      <p:sp>
        <p:nvSpPr>
          <p:cNvPr id="8" name="Shape 5"/>
          <p:cNvSpPr/>
          <p:nvPr/>
        </p:nvSpPr>
        <p:spPr>
          <a:xfrm>
            <a:off x="4685467" y="3119676"/>
            <a:ext cx="510302" cy="510302"/>
          </a:xfrm>
          <a:prstGeom prst="roundRect">
            <a:avLst>
              <a:gd name="adj" fmla="val 6667"/>
            </a:avLst>
          </a:prstGeom>
          <a:solidFill>
            <a:srgbClr val="404040"/>
          </a:solidFill>
          <a:ln/>
        </p:spPr>
      </p:sp>
      <p:sp>
        <p:nvSpPr>
          <p:cNvPr id="9" name="Text 6"/>
          <p:cNvSpPr/>
          <p:nvPr/>
        </p:nvSpPr>
        <p:spPr>
          <a:xfrm>
            <a:off x="4770537" y="3162181"/>
            <a:ext cx="340162" cy="425291"/>
          </a:xfrm>
          <a:prstGeom prst="rect">
            <a:avLst/>
          </a:prstGeom>
          <a:noFill/>
          <a:ln/>
        </p:spPr>
        <p:txBody>
          <a:bodyPr wrap="none" lIns="0" tIns="0" rIns="0" bIns="0" rtlCol="0" anchor="t"/>
          <a:lstStyle/>
          <a:p>
            <a:pPr marL="0" indent="0" algn="ctr">
              <a:lnSpc>
                <a:spcPts val="2650"/>
              </a:lnSpc>
              <a:buNone/>
            </a:pPr>
            <a:r>
              <a:rPr lang="en-US" sz="2650" kern="0" spc="-80" dirty="0">
                <a:solidFill>
                  <a:srgbClr val="E5E0DF"/>
                </a:solidFill>
                <a:latin typeface="Roboto Mono Medium" pitchFamily="34" charset="0"/>
                <a:ea typeface="Roboto Mono Medium" pitchFamily="34" charset="-122"/>
                <a:cs typeface="Roboto Mono Medium" pitchFamily="34" charset="-120"/>
              </a:rPr>
              <a:t>2</a:t>
            </a:r>
            <a:endParaRPr lang="en-US" sz="2650" dirty="0"/>
          </a:p>
        </p:txBody>
      </p:sp>
      <p:sp>
        <p:nvSpPr>
          <p:cNvPr id="10" name="Text 7"/>
          <p:cNvSpPr/>
          <p:nvPr/>
        </p:nvSpPr>
        <p:spPr>
          <a:xfrm>
            <a:off x="5422583" y="3119676"/>
            <a:ext cx="2835235" cy="354330"/>
          </a:xfrm>
          <a:prstGeom prst="rect">
            <a:avLst/>
          </a:prstGeom>
          <a:noFill/>
          <a:ln/>
        </p:spPr>
        <p:txBody>
          <a:bodyPr wrap="none" lIns="0" tIns="0" rIns="0" bIns="0" rtlCol="0" anchor="t"/>
          <a:lstStyle/>
          <a:p>
            <a:pPr marL="0" indent="0">
              <a:lnSpc>
                <a:spcPts val="2750"/>
              </a:lnSpc>
              <a:buNone/>
            </a:pPr>
            <a:r>
              <a:rPr lang="en-US" sz="2200" kern="0" spc="-67" dirty="0">
                <a:solidFill>
                  <a:srgbClr val="E5E0DF"/>
                </a:solidFill>
                <a:latin typeface="Roboto Mono Medium" pitchFamily="34" charset="0"/>
                <a:ea typeface="Roboto Mono Medium" pitchFamily="34" charset="-122"/>
                <a:cs typeface="Roboto Mono Medium" pitchFamily="34" charset="-120"/>
              </a:rPr>
              <a:t>The CSS Cascade</a:t>
            </a:r>
            <a:endParaRPr lang="en-US" sz="2200" dirty="0"/>
          </a:p>
        </p:txBody>
      </p:sp>
      <p:sp>
        <p:nvSpPr>
          <p:cNvPr id="11" name="Text 8"/>
          <p:cNvSpPr/>
          <p:nvPr/>
        </p:nvSpPr>
        <p:spPr>
          <a:xfrm>
            <a:off x="5422583" y="3610094"/>
            <a:ext cx="2927747" cy="1814513"/>
          </a:xfrm>
          <a:prstGeom prst="rect">
            <a:avLst/>
          </a:prstGeom>
          <a:noFill/>
          <a:ln/>
        </p:spPr>
        <p:txBody>
          <a:bodyPr wrap="square" lIns="0" tIns="0" rIns="0" bIns="0" rtlCol="0" anchor="t"/>
          <a:lstStyle/>
          <a:p>
            <a:pPr marL="0" indent="0">
              <a:lnSpc>
                <a:spcPts val="2850"/>
              </a:lnSpc>
              <a:buNone/>
            </a:pPr>
            <a:r>
              <a:rPr lang="en-US" sz="1750" kern="0" spc="-18" dirty="0">
                <a:solidFill>
                  <a:srgbClr val="E5E0DF"/>
                </a:solidFill>
                <a:latin typeface="Roboto" pitchFamily="34" charset="0"/>
                <a:ea typeface="Roboto" pitchFamily="34" charset="-122"/>
                <a:cs typeface="Roboto" pitchFamily="34" charset="-120"/>
              </a:rPr>
              <a:t>Understanding inheritance and specificity ensures styles are applied correctly, giving precedence to more specific rules.</a:t>
            </a:r>
            <a:endParaRPr lang="en-US" sz="1750" dirty="0"/>
          </a:p>
        </p:txBody>
      </p:sp>
      <p:sp>
        <p:nvSpPr>
          <p:cNvPr id="12" name="Shape 9"/>
          <p:cNvSpPr/>
          <p:nvPr/>
        </p:nvSpPr>
        <p:spPr>
          <a:xfrm>
            <a:off x="793790" y="5906572"/>
            <a:ext cx="510302" cy="510302"/>
          </a:xfrm>
          <a:prstGeom prst="roundRect">
            <a:avLst>
              <a:gd name="adj" fmla="val 6667"/>
            </a:avLst>
          </a:prstGeom>
          <a:solidFill>
            <a:srgbClr val="404040"/>
          </a:solidFill>
          <a:ln/>
        </p:spPr>
      </p:sp>
      <p:sp>
        <p:nvSpPr>
          <p:cNvPr id="13" name="Text 10"/>
          <p:cNvSpPr/>
          <p:nvPr/>
        </p:nvSpPr>
        <p:spPr>
          <a:xfrm>
            <a:off x="878860" y="5949077"/>
            <a:ext cx="340162" cy="425291"/>
          </a:xfrm>
          <a:prstGeom prst="rect">
            <a:avLst/>
          </a:prstGeom>
          <a:noFill/>
          <a:ln/>
        </p:spPr>
        <p:txBody>
          <a:bodyPr wrap="none" lIns="0" tIns="0" rIns="0" bIns="0" rtlCol="0" anchor="t"/>
          <a:lstStyle/>
          <a:p>
            <a:pPr marL="0" indent="0" algn="ctr">
              <a:lnSpc>
                <a:spcPts val="2650"/>
              </a:lnSpc>
              <a:buNone/>
            </a:pPr>
            <a:r>
              <a:rPr lang="en-US" sz="2650" kern="0" spc="-80" dirty="0">
                <a:solidFill>
                  <a:srgbClr val="E5E0DF"/>
                </a:solidFill>
                <a:latin typeface="Roboto Mono Medium" pitchFamily="34" charset="0"/>
                <a:ea typeface="Roboto Mono Medium" pitchFamily="34" charset="-122"/>
                <a:cs typeface="Roboto Mono Medium" pitchFamily="34" charset="-120"/>
              </a:rPr>
              <a:t>3</a:t>
            </a:r>
            <a:endParaRPr lang="en-US" sz="2650" dirty="0"/>
          </a:p>
        </p:txBody>
      </p:sp>
      <p:sp>
        <p:nvSpPr>
          <p:cNvPr id="14" name="Text 11"/>
          <p:cNvSpPr/>
          <p:nvPr/>
        </p:nvSpPr>
        <p:spPr>
          <a:xfrm>
            <a:off x="1530906" y="5906572"/>
            <a:ext cx="2835235" cy="354330"/>
          </a:xfrm>
          <a:prstGeom prst="rect">
            <a:avLst/>
          </a:prstGeom>
          <a:noFill/>
          <a:ln/>
        </p:spPr>
        <p:txBody>
          <a:bodyPr wrap="none" lIns="0" tIns="0" rIns="0" bIns="0" rtlCol="0" anchor="t"/>
          <a:lstStyle/>
          <a:p>
            <a:pPr marL="0" indent="0">
              <a:lnSpc>
                <a:spcPts val="2750"/>
              </a:lnSpc>
              <a:buNone/>
            </a:pPr>
            <a:r>
              <a:rPr lang="en-US" sz="2200" kern="0" spc="-67" dirty="0">
                <a:solidFill>
                  <a:srgbClr val="E5E0DF"/>
                </a:solidFill>
                <a:latin typeface="Roboto Mono Medium" pitchFamily="34" charset="0"/>
                <a:ea typeface="Roboto Mono Medium" pitchFamily="34" charset="-122"/>
                <a:cs typeface="Roboto Mono Medium" pitchFamily="34" charset="-120"/>
              </a:rPr>
              <a:t>Common Styles</a:t>
            </a:r>
            <a:endParaRPr lang="en-US" sz="2200" dirty="0"/>
          </a:p>
        </p:txBody>
      </p:sp>
      <p:sp>
        <p:nvSpPr>
          <p:cNvPr id="15" name="Text 12"/>
          <p:cNvSpPr/>
          <p:nvPr/>
        </p:nvSpPr>
        <p:spPr>
          <a:xfrm>
            <a:off x="1530906" y="6396990"/>
            <a:ext cx="6819305" cy="725805"/>
          </a:xfrm>
          <a:prstGeom prst="rect">
            <a:avLst/>
          </a:prstGeom>
          <a:noFill/>
          <a:ln/>
        </p:spPr>
        <p:txBody>
          <a:bodyPr wrap="square" lIns="0" tIns="0" rIns="0" bIns="0" rtlCol="0" anchor="t"/>
          <a:lstStyle/>
          <a:p>
            <a:pPr marL="0" indent="0">
              <a:lnSpc>
                <a:spcPts val="2850"/>
              </a:lnSpc>
              <a:buNone/>
            </a:pPr>
            <a:r>
              <a:rPr lang="en-US" sz="1750" kern="0" spc="-18" dirty="0">
                <a:solidFill>
                  <a:srgbClr val="E5E0DF"/>
                </a:solidFill>
                <a:latin typeface="Roboto" pitchFamily="34" charset="0"/>
                <a:ea typeface="Roboto" pitchFamily="34" charset="-122"/>
                <a:cs typeface="Roboto" pitchFamily="34" charset="-120"/>
              </a:rPr>
              <a:t>There are common CSS styles associated with HTML elements, like font size for headings and text decoration for links.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773799"/>
            <a:ext cx="12282726" cy="708779"/>
          </a:xfrm>
          <a:prstGeom prst="rect">
            <a:avLst/>
          </a:prstGeom>
          <a:noFill/>
          <a:ln/>
        </p:spPr>
        <p:txBody>
          <a:bodyPr wrap="none" lIns="0" tIns="0" rIns="0" bIns="0" rtlCol="0" anchor="t"/>
          <a:lstStyle/>
          <a:p>
            <a:pPr marL="0" indent="0">
              <a:lnSpc>
                <a:spcPts val="5550"/>
              </a:lnSpc>
              <a:buNone/>
            </a:pPr>
            <a:r>
              <a:rPr lang="en-US" sz="4450" u="sng" kern="0" spc="-134" dirty="0">
                <a:solidFill>
                  <a:srgbClr val="FFFFFF"/>
                </a:solidFill>
                <a:latin typeface="Roboto Mono Medium" pitchFamily="34" charset="0"/>
                <a:ea typeface="Roboto Mono Medium" pitchFamily="34" charset="-122"/>
                <a:cs typeface="Roboto Mono Medium" pitchFamily="34" charset="-120"/>
              </a:rPr>
              <a:t>Project 1: Welcome To - Football World</a:t>
            </a:r>
            <a:endParaRPr lang="en-US" sz="4450" dirty="0"/>
          </a:p>
        </p:txBody>
      </p:sp>
      <p:pic>
        <p:nvPicPr>
          <p:cNvPr id="3" name="Image 0" descr="preencoded.png"/>
          <p:cNvPicPr>
            <a:picLocks noChangeAspect="1"/>
          </p:cNvPicPr>
          <p:nvPr/>
        </p:nvPicPr>
        <p:blipFill>
          <a:blip r:embed="rId3"/>
          <a:stretch>
            <a:fillRect/>
          </a:stretch>
        </p:blipFill>
        <p:spPr>
          <a:xfrm>
            <a:off x="793790" y="3936206"/>
            <a:ext cx="566976" cy="566976"/>
          </a:xfrm>
          <a:prstGeom prst="rect">
            <a:avLst/>
          </a:prstGeom>
        </p:spPr>
      </p:pic>
      <p:sp>
        <p:nvSpPr>
          <p:cNvPr id="4" name="Text 1"/>
          <p:cNvSpPr/>
          <p:nvPr/>
        </p:nvSpPr>
        <p:spPr>
          <a:xfrm>
            <a:off x="793790" y="4729996"/>
            <a:ext cx="4120753" cy="725805"/>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Roboto" pitchFamily="34" charset="0"/>
                <a:ea typeface="Roboto" pitchFamily="34" charset="-122"/>
                <a:cs typeface="Roboto" pitchFamily="34" charset="-120"/>
              </a:rPr>
              <a:t>Use a code editor like VS Code, Sublime Text, or Atom for efficient coding.</a:t>
            </a:r>
            <a:endParaRPr lang="en-US" sz="1750" dirty="0"/>
          </a:p>
        </p:txBody>
      </p:sp>
      <p:pic>
        <p:nvPicPr>
          <p:cNvPr id="5" name="Image 1" descr="preencoded.png"/>
          <p:cNvPicPr>
            <a:picLocks noChangeAspect="1"/>
          </p:cNvPicPr>
          <p:nvPr/>
        </p:nvPicPr>
        <p:blipFill>
          <a:blip r:embed="rId4"/>
          <a:stretch>
            <a:fillRect/>
          </a:stretch>
        </p:blipFill>
        <p:spPr>
          <a:xfrm>
            <a:off x="5254704" y="3936206"/>
            <a:ext cx="566976" cy="566976"/>
          </a:xfrm>
          <a:prstGeom prst="rect">
            <a:avLst/>
          </a:prstGeom>
        </p:spPr>
      </p:pic>
      <p:sp>
        <p:nvSpPr>
          <p:cNvPr id="6" name="Text 2"/>
          <p:cNvSpPr/>
          <p:nvPr/>
        </p:nvSpPr>
        <p:spPr>
          <a:xfrm>
            <a:off x="5254704" y="4729996"/>
            <a:ext cx="4120872" cy="725805"/>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Roboto" pitchFamily="34" charset="0"/>
                <a:ea typeface="Roboto" pitchFamily="34" charset="-122"/>
                <a:cs typeface="Roboto" pitchFamily="34" charset="-120"/>
              </a:rPr>
              <a:t>Use HTML &amp; CSS validators to ensure your code is error-free.</a:t>
            </a:r>
            <a:endParaRPr lang="en-US" sz="1750" dirty="0"/>
          </a:p>
        </p:txBody>
      </p:sp>
      <p:pic>
        <p:nvPicPr>
          <p:cNvPr id="7" name="Image 2" descr="preencoded.png"/>
          <p:cNvPicPr>
            <a:picLocks noChangeAspect="1"/>
          </p:cNvPicPr>
          <p:nvPr/>
        </p:nvPicPr>
        <p:blipFill>
          <a:blip r:embed="rId5"/>
          <a:stretch>
            <a:fillRect/>
          </a:stretch>
        </p:blipFill>
        <p:spPr>
          <a:xfrm>
            <a:off x="9715738" y="3936206"/>
            <a:ext cx="566976" cy="566976"/>
          </a:xfrm>
          <a:prstGeom prst="rect">
            <a:avLst/>
          </a:prstGeom>
        </p:spPr>
      </p:pic>
      <p:sp>
        <p:nvSpPr>
          <p:cNvPr id="8" name="Text 3"/>
          <p:cNvSpPr/>
          <p:nvPr/>
        </p:nvSpPr>
        <p:spPr>
          <a:xfrm>
            <a:off x="9715738" y="4729996"/>
            <a:ext cx="4120753" cy="725805"/>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Roboto" pitchFamily="34" charset="0"/>
                <a:ea typeface="Roboto" pitchFamily="34" charset="-122"/>
                <a:cs typeface="Roboto" pitchFamily="34" charset="-120"/>
              </a:rPr>
              <a:t>Utilize browser developer tools to inspect and modify your HTML &amp; CSS in real-time.</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793790" y="1157764"/>
            <a:ext cx="13042821" cy="591407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670560" y="526852"/>
            <a:ext cx="4789765" cy="598646"/>
          </a:xfrm>
          <a:prstGeom prst="rect">
            <a:avLst/>
          </a:prstGeom>
          <a:noFill/>
          <a:ln/>
        </p:spPr>
        <p:txBody>
          <a:bodyPr wrap="none" lIns="0" tIns="0" rIns="0" bIns="0" rtlCol="0" anchor="t"/>
          <a:lstStyle/>
          <a:p>
            <a:pPr marL="0" indent="0">
              <a:lnSpc>
                <a:spcPts val="4700"/>
              </a:lnSpc>
              <a:buNone/>
            </a:pPr>
            <a:r>
              <a:rPr lang="en-US" sz="3750" u="sng" kern="0" spc="-113" dirty="0">
                <a:solidFill>
                  <a:srgbClr val="FFFFFF"/>
                </a:solidFill>
                <a:latin typeface="Roboto Mono Medium" pitchFamily="34" charset="0"/>
                <a:ea typeface="Roboto Mono Medium" pitchFamily="34" charset="-122"/>
                <a:cs typeface="Roboto Mono Medium" pitchFamily="34" charset="-120"/>
              </a:rPr>
              <a:t>The Code:[HTML]</a:t>
            </a:r>
            <a:endParaRPr lang="en-US" sz="3750" dirty="0"/>
          </a:p>
        </p:txBody>
      </p:sp>
      <p:pic>
        <p:nvPicPr>
          <p:cNvPr id="3" name="Image 0" descr="preencoded.png"/>
          <p:cNvPicPr>
            <a:picLocks noChangeAspect="1"/>
          </p:cNvPicPr>
          <p:nvPr/>
        </p:nvPicPr>
        <p:blipFill>
          <a:blip r:embed="rId3"/>
          <a:stretch>
            <a:fillRect/>
          </a:stretch>
        </p:blipFill>
        <p:spPr>
          <a:xfrm>
            <a:off x="670560" y="1508641"/>
            <a:ext cx="11016496" cy="6196727"/>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672703" y="528518"/>
            <a:ext cx="4805720" cy="600670"/>
          </a:xfrm>
          <a:prstGeom prst="rect">
            <a:avLst/>
          </a:prstGeom>
          <a:noFill/>
          <a:ln/>
        </p:spPr>
        <p:txBody>
          <a:bodyPr wrap="none" lIns="0" tIns="0" rIns="0" bIns="0" rtlCol="0" anchor="t"/>
          <a:lstStyle/>
          <a:p>
            <a:pPr marL="0" indent="0">
              <a:lnSpc>
                <a:spcPts val="4700"/>
              </a:lnSpc>
              <a:buNone/>
            </a:pPr>
            <a:r>
              <a:rPr lang="en-US" sz="3750" u="sng" kern="0" spc="-114" dirty="0">
                <a:solidFill>
                  <a:srgbClr val="FFFFFF"/>
                </a:solidFill>
                <a:latin typeface="Roboto Mono Medium" pitchFamily="34" charset="0"/>
                <a:ea typeface="Roboto Mono Medium" pitchFamily="34" charset="-122"/>
                <a:cs typeface="Roboto Mono Medium" pitchFamily="34" charset="-120"/>
              </a:rPr>
              <a:t>The Code:[CSS]</a:t>
            </a:r>
            <a:endParaRPr lang="en-US" sz="3750" dirty="0"/>
          </a:p>
        </p:txBody>
      </p:sp>
      <p:pic>
        <p:nvPicPr>
          <p:cNvPr id="3" name="Image 0" descr="preencoded.png"/>
          <p:cNvPicPr>
            <a:picLocks noChangeAspect="1"/>
          </p:cNvPicPr>
          <p:nvPr/>
        </p:nvPicPr>
        <p:blipFill>
          <a:blip r:embed="rId3"/>
          <a:stretch>
            <a:fillRect/>
          </a:stretch>
        </p:blipFill>
        <p:spPr>
          <a:xfrm>
            <a:off x="672703" y="1513642"/>
            <a:ext cx="10999827" cy="618732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2165747"/>
            <a:ext cx="7434263" cy="708779"/>
          </a:xfrm>
          <a:prstGeom prst="rect">
            <a:avLst/>
          </a:prstGeom>
          <a:noFill/>
          <a:ln/>
        </p:spPr>
        <p:txBody>
          <a:bodyPr wrap="none" lIns="0" tIns="0" rIns="0" bIns="0" rtlCol="0" anchor="t"/>
          <a:lstStyle/>
          <a:p>
            <a:pPr marL="0" indent="0">
              <a:lnSpc>
                <a:spcPts val="5550"/>
              </a:lnSpc>
              <a:buNone/>
            </a:pPr>
            <a:r>
              <a:rPr lang="en-US" sz="4450" u="sng" kern="0" spc="-134" dirty="0">
                <a:solidFill>
                  <a:srgbClr val="FFFFFF"/>
                </a:solidFill>
                <a:latin typeface="Roboto Mono Medium" pitchFamily="34" charset="0"/>
                <a:ea typeface="Roboto Mono Medium" pitchFamily="34" charset="-122"/>
                <a:cs typeface="Roboto Mono Medium" pitchFamily="34" charset="-120"/>
              </a:rPr>
              <a:t>Project 2: Burger House</a:t>
            </a:r>
            <a:endParaRPr lang="en-US" sz="4450" dirty="0"/>
          </a:p>
        </p:txBody>
      </p:sp>
      <p:sp>
        <p:nvSpPr>
          <p:cNvPr id="3" name="Shape 1"/>
          <p:cNvSpPr/>
          <p:nvPr/>
        </p:nvSpPr>
        <p:spPr>
          <a:xfrm>
            <a:off x="793790" y="3895130"/>
            <a:ext cx="4120753" cy="226814"/>
          </a:xfrm>
          <a:prstGeom prst="roundRect">
            <a:avLst>
              <a:gd name="adj" fmla="val 15001"/>
            </a:avLst>
          </a:prstGeom>
          <a:solidFill>
            <a:srgbClr val="404040"/>
          </a:solidFill>
          <a:ln/>
        </p:spPr>
      </p:sp>
      <p:sp>
        <p:nvSpPr>
          <p:cNvPr id="4" name="Text 2"/>
          <p:cNvSpPr/>
          <p:nvPr/>
        </p:nvSpPr>
        <p:spPr>
          <a:xfrm>
            <a:off x="793790" y="4462105"/>
            <a:ext cx="2835235"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E5E0DF"/>
                </a:solidFill>
                <a:latin typeface="Roboto Mono Medium" pitchFamily="34" charset="0"/>
                <a:ea typeface="Roboto Mono Medium" pitchFamily="34" charset="-122"/>
                <a:cs typeface="Roboto Mono Medium" pitchFamily="34" charset="-120"/>
              </a:rPr>
              <a:t>HTML Structure</a:t>
            </a:r>
            <a:endParaRPr lang="en-US" sz="2200" dirty="0"/>
          </a:p>
        </p:txBody>
      </p:sp>
      <p:sp>
        <p:nvSpPr>
          <p:cNvPr id="5" name="Text 3"/>
          <p:cNvSpPr/>
          <p:nvPr/>
        </p:nvSpPr>
        <p:spPr>
          <a:xfrm>
            <a:off x="793790" y="4952524"/>
            <a:ext cx="4120753" cy="1088708"/>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Roboto" pitchFamily="34" charset="0"/>
                <a:ea typeface="Roboto" pitchFamily="34" charset="-122"/>
                <a:cs typeface="Roboto" pitchFamily="34" charset="-120"/>
              </a:rPr>
              <a:t>Create a landing page with a heading, product description, image, and button to "Learn More" or "Buy Now".</a:t>
            </a:r>
            <a:endParaRPr lang="en-US" sz="1750" dirty="0"/>
          </a:p>
        </p:txBody>
      </p:sp>
      <p:sp>
        <p:nvSpPr>
          <p:cNvPr id="6" name="Shape 4"/>
          <p:cNvSpPr/>
          <p:nvPr/>
        </p:nvSpPr>
        <p:spPr>
          <a:xfrm>
            <a:off x="5254704" y="3554849"/>
            <a:ext cx="4120872" cy="226814"/>
          </a:xfrm>
          <a:prstGeom prst="roundRect">
            <a:avLst>
              <a:gd name="adj" fmla="val 15001"/>
            </a:avLst>
          </a:prstGeom>
          <a:solidFill>
            <a:srgbClr val="404040"/>
          </a:solidFill>
          <a:ln/>
        </p:spPr>
      </p:sp>
      <p:sp>
        <p:nvSpPr>
          <p:cNvPr id="7" name="Text 5"/>
          <p:cNvSpPr/>
          <p:nvPr/>
        </p:nvSpPr>
        <p:spPr>
          <a:xfrm>
            <a:off x="5254704" y="4121825"/>
            <a:ext cx="2835235"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E5E0DF"/>
                </a:solidFill>
                <a:latin typeface="Roboto Mono Medium" pitchFamily="34" charset="0"/>
                <a:ea typeface="Roboto Mono Medium" pitchFamily="34" charset="-122"/>
                <a:cs typeface="Roboto Mono Medium" pitchFamily="34" charset="-120"/>
              </a:rPr>
              <a:t>CSS Styling</a:t>
            </a:r>
            <a:endParaRPr lang="en-US" sz="2200" dirty="0"/>
          </a:p>
        </p:txBody>
      </p:sp>
      <p:sp>
        <p:nvSpPr>
          <p:cNvPr id="8" name="Text 6"/>
          <p:cNvSpPr/>
          <p:nvPr/>
        </p:nvSpPr>
        <p:spPr>
          <a:xfrm>
            <a:off x="5254704" y="4612243"/>
            <a:ext cx="4120872" cy="1451610"/>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Roboto" pitchFamily="34" charset="0"/>
                <a:ea typeface="Roboto" pitchFamily="34" charset="-122"/>
                <a:cs typeface="Roboto" pitchFamily="34" charset="-120"/>
              </a:rPr>
              <a:t>Style the button, add spacing and padding, use an appealing font, add a gradient background, and consider flexbox or grid layout.</a:t>
            </a:r>
            <a:endParaRPr lang="en-US" sz="1750" dirty="0"/>
          </a:p>
        </p:txBody>
      </p:sp>
      <p:sp>
        <p:nvSpPr>
          <p:cNvPr id="9" name="Shape 7"/>
          <p:cNvSpPr/>
          <p:nvPr/>
        </p:nvSpPr>
        <p:spPr>
          <a:xfrm>
            <a:off x="9715738" y="3214688"/>
            <a:ext cx="4120872" cy="226814"/>
          </a:xfrm>
          <a:prstGeom prst="roundRect">
            <a:avLst>
              <a:gd name="adj" fmla="val 15001"/>
            </a:avLst>
          </a:prstGeom>
          <a:solidFill>
            <a:srgbClr val="404040"/>
          </a:solidFill>
          <a:ln/>
        </p:spPr>
      </p:sp>
      <p:sp>
        <p:nvSpPr>
          <p:cNvPr id="10" name="Text 8"/>
          <p:cNvSpPr/>
          <p:nvPr/>
        </p:nvSpPr>
        <p:spPr>
          <a:xfrm>
            <a:off x="9715738" y="3781663"/>
            <a:ext cx="2835235" cy="354330"/>
          </a:xfrm>
          <a:prstGeom prst="rect">
            <a:avLst/>
          </a:prstGeom>
          <a:noFill/>
          <a:ln/>
        </p:spPr>
        <p:txBody>
          <a:bodyPr wrap="none" lIns="0" tIns="0" rIns="0" bIns="0" rtlCol="0" anchor="t"/>
          <a:lstStyle/>
          <a:p>
            <a:pPr marL="0" indent="0" algn="l">
              <a:lnSpc>
                <a:spcPts val="2750"/>
              </a:lnSpc>
              <a:buNone/>
            </a:pPr>
            <a:r>
              <a:rPr lang="en-US" sz="2200" kern="0" spc="-67" dirty="0">
                <a:solidFill>
                  <a:srgbClr val="E5E0DF"/>
                </a:solidFill>
                <a:latin typeface="Roboto Mono Medium" pitchFamily="34" charset="0"/>
                <a:ea typeface="Roboto Mono Medium" pitchFamily="34" charset="-122"/>
                <a:cs typeface="Roboto Mono Medium" pitchFamily="34" charset="-120"/>
              </a:rPr>
              <a:t>Responsive Design</a:t>
            </a:r>
            <a:endParaRPr lang="en-US" sz="2200" dirty="0"/>
          </a:p>
        </p:txBody>
      </p:sp>
      <p:sp>
        <p:nvSpPr>
          <p:cNvPr id="11" name="Text 9"/>
          <p:cNvSpPr/>
          <p:nvPr/>
        </p:nvSpPr>
        <p:spPr>
          <a:xfrm>
            <a:off x="9715738" y="4272082"/>
            <a:ext cx="4120872" cy="1088708"/>
          </a:xfrm>
          <a:prstGeom prst="rect">
            <a:avLst/>
          </a:prstGeom>
          <a:noFill/>
          <a:ln/>
        </p:spPr>
        <p:txBody>
          <a:bodyPr wrap="square" lIns="0" tIns="0" rIns="0" bIns="0" rtlCol="0" anchor="t"/>
          <a:lstStyle/>
          <a:p>
            <a:pPr marL="0" indent="0" algn="l">
              <a:lnSpc>
                <a:spcPts val="2850"/>
              </a:lnSpc>
              <a:buNone/>
            </a:pPr>
            <a:r>
              <a:rPr lang="en-US" sz="1750" kern="0" spc="-18" dirty="0">
                <a:solidFill>
                  <a:srgbClr val="E5E0DF"/>
                </a:solidFill>
                <a:latin typeface="Roboto" pitchFamily="34" charset="0"/>
                <a:ea typeface="Roboto" pitchFamily="34" charset="-122"/>
                <a:cs typeface="Roboto" pitchFamily="34" charset="-120"/>
              </a:rPr>
              <a:t>Make your landing page responsive to different screen sizes using media queries.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478</Words>
  <Application>Microsoft Office PowerPoint</Application>
  <PresentationFormat>Custom</PresentationFormat>
  <Paragraphs>63</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Roboto Mono Medium</vt:lpstr>
      <vt:lpstr>Roboto</vt:lpstr>
      <vt:lpstr>Calibri</vt:lpstr>
      <vt:lpstr>Roboto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asus</cp:lastModifiedBy>
  <cp:revision>1</cp:revision>
  <dcterms:created xsi:type="dcterms:W3CDTF">2025-03-07T17:23:05Z</dcterms:created>
  <dcterms:modified xsi:type="dcterms:W3CDTF">2025-03-07T17:38:39Z</dcterms:modified>
</cp:coreProperties>
</file>